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4.jpg" ContentType="image/unknown"/>
  <Override PartName="/ppt/media/image6.jpg" ContentType="image/png"/>
  <Override PartName="/ppt/media/image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A2E97-B98A-4D54-BE80-BBC04724F020}" type="datetimeFigureOut">
              <a:rPr lang="en-US" smtClean="0"/>
              <a:t>7/3/2022</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6DCF0-6816-4EE6-B832-C78B7815A9BF}" type="slidenum">
              <a:rPr lang="en-US" smtClean="0"/>
              <a:t>‹N°›</a:t>
            </a:fld>
            <a:endParaRPr lang="en-US"/>
          </a:p>
        </p:txBody>
      </p:sp>
    </p:spTree>
    <p:extLst>
      <p:ext uri="{BB962C8B-B14F-4D97-AF65-F5344CB8AC3E}">
        <p14:creationId xmlns:p14="http://schemas.microsoft.com/office/powerpoint/2010/main" val="1003433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412063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1177638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17207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2014222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4105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3013964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3183475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929332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4074007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8878A5-D634-4CF6-8F1B-5C1CC284743D}"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688816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8878A5-D634-4CF6-8F1B-5C1CC284743D}" type="datetimeFigureOut">
              <a:rPr lang="en-US" smtClean="0"/>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244906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8878A5-D634-4CF6-8F1B-5C1CC284743D}" type="datetimeFigureOut">
              <a:rPr lang="en-US" smtClean="0"/>
              <a:t>7/3/2022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3306126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8878A5-D634-4CF6-8F1B-5C1CC284743D}" type="datetimeFigureOut">
              <a:rPr lang="en-US" smtClean="0"/>
              <a:t>7/3/2022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442257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878A5-D634-4CF6-8F1B-5C1CC284743D}" type="datetimeFigureOut">
              <a:rPr lang="en-US" smtClean="0"/>
              <a:t>7/3/2022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2194799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8878A5-D634-4CF6-8F1B-5C1CC284743D}" type="datetimeFigureOut">
              <a:rPr lang="en-US" smtClean="0"/>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809085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8878A5-D634-4CF6-8F1B-5C1CC284743D}" type="datetimeFigureOut">
              <a:rPr lang="en-US" smtClean="0"/>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52E2F2-E3FB-49F5-97A9-EE5AA8579BE9}" type="slidenum">
              <a:rPr lang="en-US" smtClean="0"/>
              <a:t>‹N°›</a:t>
            </a:fld>
            <a:endParaRPr lang="en-US"/>
          </a:p>
        </p:txBody>
      </p:sp>
    </p:spTree>
    <p:extLst>
      <p:ext uri="{BB962C8B-B14F-4D97-AF65-F5344CB8AC3E}">
        <p14:creationId xmlns:p14="http://schemas.microsoft.com/office/powerpoint/2010/main" val="2002981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8878A5-D634-4CF6-8F1B-5C1CC284743D}" type="datetimeFigureOut">
              <a:rPr lang="en-US" smtClean="0"/>
              <a:t>7/3/2022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C52E2F2-E3FB-49F5-97A9-EE5AA8579BE9}" type="slidenum">
              <a:rPr lang="en-US" smtClean="0"/>
              <a:t>‹N°›</a:t>
            </a:fld>
            <a:endParaRPr lang="en-US"/>
          </a:p>
        </p:txBody>
      </p:sp>
    </p:spTree>
    <p:extLst>
      <p:ext uri="{BB962C8B-B14F-4D97-AF65-F5344CB8AC3E}">
        <p14:creationId xmlns:p14="http://schemas.microsoft.com/office/powerpoint/2010/main" val="2539598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622D009-0F51-D01F-0751-5AE6FE10A71B}"/>
              </a:ext>
            </a:extLst>
          </p:cNvPr>
          <p:cNvSpPr>
            <a:spLocks noGrp="1"/>
          </p:cNvSpPr>
          <p:nvPr>
            <p:ph type="subTitle" idx="1"/>
          </p:nvPr>
        </p:nvSpPr>
        <p:spPr>
          <a:xfrm>
            <a:off x="605117" y="537882"/>
            <a:ext cx="10981765" cy="6024282"/>
          </a:xfrm>
        </p:spPr>
        <p:txBody>
          <a:bodyPr>
            <a:normAutofit/>
          </a:bodyPr>
          <a:lstStyle/>
          <a:p>
            <a:pPr algn="ctr"/>
            <a:endParaRPr lang="fr-FR" sz="3200" b="1" i="1" dirty="0">
              <a:solidFill>
                <a:schemeClr val="accent3">
                  <a:lumMod val="60000"/>
                  <a:lumOff val="40000"/>
                </a:schemeClr>
              </a:solidFill>
              <a:latin typeface="Algerian" panose="04020705040A02060702" pitchFamily="82" charset="0"/>
            </a:endParaRPr>
          </a:p>
          <a:p>
            <a:pPr algn="ctr"/>
            <a:r>
              <a:rPr lang="fr-FR" sz="3200" b="1" i="1" dirty="0">
                <a:solidFill>
                  <a:schemeClr val="accent3">
                    <a:lumMod val="60000"/>
                    <a:lumOff val="40000"/>
                  </a:schemeClr>
                </a:solidFill>
                <a:latin typeface="Algerian" panose="04020705040A02060702" pitchFamily="82" charset="0"/>
              </a:rPr>
              <a:t>Projet sur </a:t>
            </a:r>
          </a:p>
          <a:p>
            <a:pPr algn="ctr"/>
            <a:r>
              <a:rPr lang="fr-FR" sz="3200" b="1" i="1" dirty="0">
                <a:solidFill>
                  <a:schemeClr val="accent3">
                    <a:lumMod val="60000"/>
                    <a:lumOff val="40000"/>
                  </a:schemeClr>
                </a:solidFill>
                <a:latin typeface="Algerian" panose="04020705040A02060702" pitchFamily="82" charset="0"/>
              </a:rPr>
              <a:t>développement web</a:t>
            </a:r>
          </a:p>
          <a:p>
            <a:pPr algn="ctr"/>
            <a:endParaRPr lang="fr-FR" sz="3200" b="1" i="1" dirty="0">
              <a:solidFill>
                <a:schemeClr val="accent3">
                  <a:lumMod val="60000"/>
                  <a:lumOff val="40000"/>
                </a:schemeClr>
              </a:solidFill>
              <a:latin typeface="Algerian" panose="04020705040A02060702" pitchFamily="82" charset="0"/>
            </a:endParaRPr>
          </a:p>
          <a:p>
            <a:pPr algn="l"/>
            <a:r>
              <a:rPr lang="fr-FR" sz="3200" u="sng" dirty="0">
                <a:solidFill>
                  <a:schemeClr val="accent4">
                    <a:lumMod val="75000"/>
                  </a:schemeClr>
                </a:solidFill>
              </a:rPr>
              <a:t>Présenté par : </a:t>
            </a:r>
          </a:p>
          <a:p>
            <a:pPr algn="l"/>
            <a:r>
              <a:rPr lang="fr-FR" sz="3200" dirty="0">
                <a:solidFill>
                  <a:schemeClr val="tx1"/>
                </a:solidFill>
              </a:rPr>
              <a:t>Ibrahim ayedi </a:t>
            </a:r>
          </a:p>
          <a:p>
            <a:pPr algn="l"/>
            <a:r>
              <a:rPr lang="fr-FR" sz="3200" u="sng" dirty="0">
                <a:solidFill>
                  <a:schemeClr val="accent4">
                    <a:lumMod val="75000"/>
                  </a:schemeClr>
                </a:solidFill>
              </a:rPr>
              <a:t>Encadré par :</a:t>
            </a:r>
          </a:p>
          <a:p>
            <a:pPr algn="l"/>
            <a:r>
              <a:rPr lang="en-US" sz="3200" b="0" i="0" dirty="0">
                <a:solidFill>
                  <a:schemeClr val="tx1"/>
                </a:solidFill>
                <a:effectLst/>
                <a:latin typeface="inherit"/>
              </a:rPr>
              <a:t>ikram missaoui</a:t>
            </a:r>
            <a:endParaRPr lang="en-US" sz="3200" b="1" i="0" dirty="0">
              <a:solidFill>
                <a:schemeClr val="tx1"/>
              </a:solidFill>
              <a:effectLst/>
              <a:latin typeface="Whitney"/>
            </a:endParaRPr>
          </a:p>
          <a:p>
            <a:pPr algn="l"/>
            <a:endParaRPr lang="fr-FR" sz="3200" u="sng" dirty="0">
              <a:solidFill>
                <a:schemeClr val="accent4">
                  <a:lumMod val="75000"/>
                </a:schemeClr>
              </a:solidFill>
            </a:endParaRPr>
          </a:p>
          <a:p>
            <a:pPr algn="l"/>
            <a:endParaRPr lang="fr-FR" sz="3200" dirty="0">
              <a:solidFill>
                <a:schemeClr val="tx1"/>
              </a:solidFill>
            </a:endParaRPr>
          </a:p>
          <a:p>
            <a:pPr algn="ctr"/>
            <a:endParaRPr lang="en-US" sz="3200" b="1" i="1" dirty="0">
              <a:solidFill>
                <a:schemeClr val="accent3">
                  <a:lumMod val="60000"/>
                  <a:lumOff val="40000"/>
                </a:schemeClr>
              </a:solidFill>
              <a:latin typeface="Algerian" panose="04020705040A02060702" pitchFamily="82" charset="0"/>
            </a:endParaRPr>
          </a:p>
        </p:txBody>
      </p:sp>
      <p:pic>
        <p:nvPicPr>
          <p:cNvPr id="4" name="Image 3">
            <a:extLst>
              <a:ext uri="{FF2B5EF4-FFF2-40B4-BE49-F238E27FC236}">
                <a16:creationId xmlns:a16="http://schemas.microsoft.com/office/drawing/2014/main" id="{BE4D130A-30FE-16FE-21E7-9BE42ACE8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8095" y="-89646"/>
            <a:ext cx="2608730" cy="1809806"/>
          </a:xfrm>
          <a:prstGeom prst="rect">
            <a:avLst/>
          </a:prstGeom>
          <a:ln>
            <a:noFill/>
          </a:ln>
          <a:effectLst>
            <a:softEdge rad="112500"/>
          </a:effectLst>
        </p:spPr>
      </p:pic>
      <p:pic>
        <p:nvPicPr>
          <p:cNvPr id="8" name="Image 7">
            <a:extLst>
              <a:ext uri="{FF2B5EF4-FFF2-40B4-BE49-F238E27FC236}">
                <a16:creationId xmlns:a16="http://schemas.microsoft.com/office/drawing/2014/main" id="{69073BA1-CBA3-89C3-CA11-1F5217DE4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095" y="5118847"/>
            <a:ext cx="2608730" cy="1739154"/>
          </a:xfrm>
          <a:prstGeom prst="rect">
            <a:avLst/>
          </a:prstGeom>
          <a:ln>
            <a:noFill/>
          </a:ln>
          <a:effectLst>
            <a:softEdge rad="112500"/>
          </a:effectLst>
        </p:spPr>
      </p:pic>
      <p:pic>
        <p:nvPicPr>
          <p:cNvPr id="10" name="Image 9">
            <a:extLst>
              <a:ext uri="{FF2B5EF4-FFF2-40B4-BE49-F238E27FC236}">
                <a16:creationId xmlns:a16="http://schemas.microsoft.com/office/drawing/2014/main" id="{393454FA-052B-596A-6FBE-B15266508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0114" y="1568823"/>
            <a:ext cx="1007058" cy="1057834"/>
          </a:xfrm>
          <a:prstGeom prst="rect">
            <a:avLst/>
          </a:prstGeom>
        </p:spPr>
      </p:pic>
    </p:spTree>
    <p:extLst>
      <p:ext uri="{BB962C8B-B14F-4D97-AF65-F5344CB8AC3E}">
        <p14:creationId xmlns:p14="http://schemas.microsoft.com/office/powerpoint/2010/main" val="385179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2A74F0-A575-C569-71B7-5E23869F2EE9}"/>
              </a:ext>
            </a:extLst>
          </p:cNvPr>
          <p:cNvSpPr>
            <a:spLocks noGrp="1"/>
          </p:cNvSpPr>
          <p:nvPr>
            <p:ph type="title"/>
          </p:nvPr>
        </p:nvSpPr>
        <p:spPr>
          <a:xfrm>
            <a:off x="560792" y="10178"/>
            <a:ext cx="8596668" cy="1320800"/>
          </a:xfrm>
        </p:spPr>
        <p:txBody>
          <a:bodyPr>
            <a:normAutofit/>
          </a:bodyPr>
          <a:lstStyle/>
          <a:p>
            <a:pPr algn="ctr"/>
            <a:r>
              <a:rPr lang="fr-FR" sz="4000" dirty="0"/>
              <a:t>plan</a:t>
            </a:r>
            <a:endParaRPr lang="en-US" sz="4000" dirty="0"/>
          </a:p>
        </p:txBody>
      </p:sp>
      <p:pic>
        <p:nvPicPr>
          <p:cNvPr id="5" name="Espace réservé du contenu 4">
            <a:extLst>
              <a:ext uri="{FF2B5EF4-FFF2-40B4-BE49-F238E27FC236}">
                <a16:creationId xmlns:a16="http://schemas.microsoft.com/office/drawing/2014/main" id="{6ECEC0B4-0439-D3F4-2636-F7DFF1E005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45489"/>
            <a:ext cx="4208537" cy="4086973"/>
          </a:xfrm>
        </p:spPr>
      </p:pic>
      <p:cxnSp>
        <p:nvCxnSpPr>
          <p:cNvPr id="11" name="Connecteur droit 10">
            <a:extLst>
              <a:ext uri="{FF2B5EF4-FFF2-40B4-BE49-F238E27FC236}">
                <a16:creationId xmlns:a16="http://schemas.microsoft.com/office/drawing/2014/main" id="{AAA58C23-37E0-D75F-CF51-DD487894FBD1}"/>
              </a:ext>
            </a:extLst>
          </p:cNvPr>
          <p:cNvCxnSpPr>
            <a:stCxn id="5" idx="3"/>
          </p:cNvCxnSpPr>
          <p:nvPr/>
        </p:nvCxnSpPr>
        <p:spPr>
          <a:xfrm>
            <a:off x="4208537" y="3688976"/>
            <a:ext cx="1645416" cy="4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0D79513A-54EB-88CE-4EB9-0AFEFECC416D}"/>
              </a:ext>
            </a:extLst>
          </p:cNvPr>
          <p:cNvCxnSpPr>
            <a:cxnSpLocks/>
          </p:cNvCxnSpPr>
          <p:nvPr/>
        </p:nvCxnSpPr>
        <p:spPr>
          <a:xfrm flipV="1">
            <a:off x="5853953" y="1739153"/>
            <a:ext cx="0" cy="1949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C913641E-EAFC-51BD-55E6-C05D08FA50FE}"/>
              </a:ext>
            </a:extLst>
          </p:cNvPr>
          <p:cNvCxnSpPr/>
          <p:nvPr/>
        </p:nvCxnSpPr>
        <p:spPr>
          <a:xfrm>
            <a:off x="5853953" y="1739153"/>
            <a:ext cx="1013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BAFC3359-6891-C326-8F44-0BCC952AD2C2}"/>
              </a:ext>
            </a:extLst>
          </p:cNvPr>
          <p:cNvCxnSpPr/>
          <p:nvPr/>
        </p:nvCxnSpPr>
        <p:spPr>
          <a:xfrm>
            <a:off x="5853953" y="3688975"/>
            <a:ext cx="1013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EBF7F240-788F-E606-6AA6-4C5AE5F9F357}"/>
              </a:ext>
            </a:extLst>
          </p:cNvPr>
          <p:cNvCxnSpPr>
            <a:cxnSpLocks/>
          </p:cNvCxnSpPr>
          <p:nvPr/>
        </p:nvCxnSpPr>
        <p:spPr>
          <a:xfrm flipV="1">
            <a:off x="5853953" y="3688975"/>
            <a:ext cx="0" cy="1949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9817E438-8834-36B7-7920-9CD2806DB480}"/>
              </a:ext>
            </a:extLst>
          </p:cNvPr>
          <p:cNvCxnSpPr/>
          <p:nvPr/>
        </p:nvCxnSpPr>
        <p:spPr>
          <a:xfrm>
            <a:off x="5853953" y="5625348"/>
            <a:ext cx="1013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C50C55D-2B65-38E8-6B8D-96E8647D968E}"/>
              </a:ext>
            </a:extLst>
          </p:cNvPr>
          <p:cNvSpPr/>
          <p:nvPr/>
        </p:nvSpPr>
        <p:spPr>
          <a:xfrm>
            <a:off x="6866964" y="1280968"/>
            <a:ext cx="3576915" cy="8705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US" b="1" i="0" dirty="0">
                <a:ln w="22225">
                  <a:solidFill>
                    <a:schemeClr val="accent2"/>
                  </a:solidFill>
                  <a:prstDash val="solid"/>
                </a:ln>
                <a:solidFill>
                  <a:schemeClr val="accent2">
                    <a:lumMod val="40000"/>
                    <a:lumOff val="60000"/>
                  </a:schemeClr>
                </a:solidFill>
                <a:latin typeface="Roboto" panose="02000000000000000000" pitchFamily="2" charset="0"/>
              </a:rPr>
              <a:t>Comment fonctionne le web ?</a:t>
            </a:r>
            <a:endParaRPr lang="en-US" b="1" dirty="0">
              <a:ln w="22225">
                <a:solidFill>
                  <a:schemeClr val="accent2"/>
                </a:solidFill>
                <a:prstDash val="solid"/>
              </a:ln>
              <a:solidFill>
                <a:schemeClr val="accent2">
                  <a:lumMod val="40000"/>
                  <a:lumOff val="60000"/>
                </a:schemeClr>
              </a:solidFill>
            </a:endParaRPr>
          </a:p>
        </p:txBody>
      </p:sp>
      <p:sp>
        <p:nvSpPr>
          <p:cNvPr id="22" name="Rectangle 21">
            <a:extLst>
              <a:ext uri="{FF2B5EF4-FFF2-40B4-BE49-F238E27FC236}">
                <a16:creationId xmlns:a16="http://schemas.microsoft.com/office/drawing/2014/main" id="{D5DEAD3F-96A5-0616-039C-5D9CC9DC5819}"/>
              </a:ext>
            </a:extLst>
          </p:cNvPr>
          <p:cNvSpPr/>
          <p:nvPr/>
        </p:nvSpPr>
        <p:spPr>
          <a:xfrm>
            <a:off x="6866963" y="3217339"/>
            <a:ext cx="3576913" cy="8660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b="1" i="0" dirty="0">
                <a:ln w="22225">
                  <a:solidFill>
                    <a:schemeClr val="accent2"/>
                  </a:solidFill>
                  <a:prstDash val="solid"/>
                </a:ln>
                <a:solidFill>
                  <a:schemeClr val="accent2">
                    <a:lumMod val="40000"/>
                    <a:lumOff val="60000"/>
                  </a:schemeClr>
                </a:solidFill>
                <a:latin typeface="Roboto" panose="02000000000000000000" pitchFamily="2" charset="0"/>
              </a:rPr>
              <a:t>De quoi avez-vous besoin pour être développeur web ?</a:t>
            </a:r>
            <a:endParaRPr lang="en-US" b="1" dirty="0">
              <a:ln w="22225">
                <a:solidFill>
                  <a:schemeClr val="accent2"/>
                </a:solidFill>
                <a:prstDash val="solid"/>
              </a:ln>
              <a:solidFill>
                <a:schemeClr val="accent2">
                  <a:lumMod val="40000"/>
                  <a:lumOff val="60000"/>
                </a:schemeClr>
              </a:solidFill>
            </a:endParaRPr>
          </a:p>
        </p:txBody>
      </p:sp>
      <p:sp>
        <p:nvSpPr>
          <p:cNvPr id="23" name="Rectangle 22">
            <a:extLst>
              <a:ext uri="{FF2B5EF4-FFF2-40B4-BE49-F238E27FC236}">
                <a16:creationId xmlns:a16="http://schemas.microsoft.com/office/drawing/2014/main" id="{1A295FC6-AFB2-00AD-19D9-283A0E358F6A}"/>
              </a:ext>
            </a:extLst>
          </p:cNvPr>
          <p:cNvSpPr/>
          <p:nvPr/>
        </p:nvSpPr>
        <p:spPr>
          <a:xfrm>
            <a:off x="6838218" y="5226424"/>
            <a:ext cx="3605657" cy="8660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fr-FR" b="1" i="0" dirty="0">
                <a:ln w="22225">
                  <a:solidFill>
                    <a:schemeClr val="accent2"/>
                  </a:solidFill>
                  <a:prstDash val="solid"/>
                </a:ln>
                <a:solidFill>
                  <a:schemeClr val="accent2">
                    <a:lumMod val="40000"/>
                    <a:lumOff val="60000"/>
                  </a:schemeClr>
                </a:solidFill>
                <a:latin typeface="Roboto" panose="02000000000000000000" pitchFamily="2" charset="0"/>
              </a:rPr>
              <a:t>Pourquoi avez-vous choisi d'apprendre le développement web ?</a:t>
            </a:r>
            <a:endParaRPr 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75866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8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71FC63-0DDE-11AD-B828-7A5605446765}"/>
              </a:ext>
            </a:extLst>
          </p:cNvPr>
          <p:cNvSpPr>
            <a:spLocks noGrp="1"/>
          </p:cNvSpPr>
          <p:nvPr>
            <p:ph type="title"/>
          </p:nvPr>
        </p:nvSpPr>
        <p:spPr>
          <a:xfrm>
            <a:off x="1627593" y="0"/>
            <a:ext cx="8596668" cy="1320800"/>
          </a:xfrm>
          <a:noFill/>
        </p:spPr>
        <p:txBody>
          <a:bodyPr>
            <a:noAutofit/>
          </a:bodyPr>
          <a:lstStyle/>
          <a:p>
            <a:pPr algn="ctr"/>
            <a:r>
              <a:rPr lang="en-US" sz="4400" b="1" i="1" dirty="0">
                <a:ln w="22225">
                  <a:solidFill>
                    <a:schemeClr val="accent2"/>
                  </a:solidFill>
                  <a:prstDash val="solid"/>
                </a:ln>
                <a:solidFill>
                  <a:schemeClr val="accent2">
                    <a:lumMod val="40000"/>
                    <a:lumOff val="60000"/>
                  </a:schemeClr>
                </a:solidFill>
                <a:latin typeface="Palatino Linotype" panose="02040502050505030304" pitchFamily="18" charset="0"/>
              </a:rPr>
              <a:t>Comment fonctionne le web ?</a:t>
            </a:r>
            <a:br>
              <a:rPr lang="en-US" sz="4400" b="1" dirty="0">
                <a:ln w="22225">
                  <a:solidFill>
                    <a:schemeClr val="accent2"/>
                  </a:solidFill>
                  <a:prstDash val="solid"/>
                </a:ln>
                <a:solidFill>
                  <a:schemeClr val="accent2">
                    <a:lumMod val="40000"/>
                    <a:lumOff val="60000"/>
                  </a:schemeClr>
                </a:solidFill>
              </a:rPr>
            </a:br>
            <a:endParaRPr lang="en-US" sz="4400" dirty="0"/>
          </a:p>
        </p:txBody>
      </p:sp>
      <p:pic>
        <p:nvPicPr>
          <p:cNvPr id="9" name="Espace réservé du contenu 8">
            <a:extLst>
              <a:ext uri="{FF2B5EF4-FFF2-40B4-BE49-F238E27FC236}">
                <a16:creationId xmlns:a16="http://schemas.microsoft.com/office/drawing/2014/main" id="{F26FF7CF-1BC5-E669-8B05-1432AF910A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79812"/>
            <a:ext cx="4455459" cy="2698376"/>
          </a:xfrm>
        </p:spPr>
      </p:pic>
      <p:sp>
        <p:nvSpPr>
          <p:cNvPr id="10" name="ZoneTexte 9">
            <a:extLst>
              <a:ext uri="{FF2B5EF4-FFF2-40B4-BE49-F238E27FC236}">
                <a16:creationId xmlns:a16="http://schemas.microsoft.com/office/drawing/2014/main" id="{44AAB321-A005-C8F7-C04F-64CA93136737}"/>
              </a:ext>
            </a:extLst>
          </p:cNvPr>
          <p:cNvSpPr txBox="1"/>
          <p:nvPr/>
        </p:nvSpPr>
        <p:spPr>
          <a:xfrm>
            <a:off x="4554070" y="2079812"/>
            <a:ext cx="7064189" cy="3170099"/>
          </a:xfrm>
          <a:prstGeom prst="rect">
            <a:avLst/>
          </a:prstGeom>
          <a:noFill/>
        </p:spPr>
        <p:txBody>
          <a:bodyPr wrap="square" rtlCol="0">
            <a:spAutoFit/>
          </a:bodyPr>
          <a:lstStyle/>
          <a:p>
            <a:pPr marL="457200" indent="-457200">
              <a:buFont typeface="Wingdings" panose="05000000000000000000" pitchFamily="2" charset="2"/>
              <a:buChar char="v"/>
            </a:pPr>
            <a:r>
              <a:rPr lang="fr-FR" sz="3200" b="1" dirty="0"/>
              <a:t>le web fonctionner:</a:t>
            </a:r>
          </a:p>
          <a:p>
            <a:pPr marL="342900" indent="-342900">
              <a:buFont typeface="Wingdings" panose="05000000000000000000" pitchFamily="2" charset="2"/>
              <a:buChar char="Ø"/>
            </a:pPr>
            <a:r>
              <a:rPr lang="fr-FR" sz="2400" dirty="0">
                <a:latin typeface="Roboto" panose="02000000000000000000" pitchFamily="2" charset="0"/>
                <a:ea typeface="Roboto" panose="02000000000000000000" pitchFamily="2" charset="0"/>
              </a:rPr>
              <a:t>le navigateur envoie une requête HTTP au serveur pour lui demander d'envoyer une copie du site web au client (vous allez au magasin et vous passez commande). Ce message, et les autres données envoyées entre le client et le serveur, sont échangés par l'intermédiaire de la connexion internet en utilisant TCP/IP.</a:t>
            </a:r>
            <a:endParaRPr lang="en-US"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2168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1000"/>
                                        <p:tgtEl>
                                          <p:spTgt spid="10">
                                            <p:txEl>
                                              <p:pRg st="0" end="0"/>
                                            </p:txEl>
                                          </p:spTgt>
                                        </p:tgtEl>
                                      </p:cBhvr>
                                    </p:animEffect>
                                    <p:anim calcmode="lin" valueType="num">
                                      <p:cBhvr>
                                        <p:cTn id="2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1000"/>
                                        <p:tgtEl>
                                          <p:spTgt spid="10">
                                            <p:txEl>
                                              <p:pRg st="1" end="1"/>
                                            </p:txEl>
                                          </p:spTgt>
                                        </p:tgtEl>
                                      </p:cBhvr>
                                    </p:animEffect>
                                    <p:anim calcmode="lin" valueType="num">
                                      <p:cBhvr>
                                        <p:cTn id="29"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8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FCCDC6-5AB0-88AF-2D9A-3B7794B4BF69}"/>
              </a:ext>
            </a:extLst>
          </p:cNvPr>
          <p:cNvSpPr>
            <a:spLocks noGrp="1"/>
          </p:cNvSpPr>
          <p:nvPr>
            <p:ph type="title"/>
          </p:nvPr>
        </p:nvSpPr>
        <p:spPr>
          <a:xfrm>
            <a:off x="1009027" y="0"/>
            <a:ext cx="9470713" cy="1320800"/>
          </a:xfrm>
        </p:spPr>
        <p:txBody>
          <a:bodyPr>
            <a:noAutofit/>
          </a:bodyPr>
          <a:lstStyle/>
          <a:p>
            <a:r>
              <a:rPr lang="fr-FR" sz="4400" b="1" i="1" dirty="0">
                <a:ln w="22225">
                  <a:solidFill>
                    <a:schemeClr val="accent2"/>
                  </a:solidFill>
                  <a:prstDash val="solid"/>
                </a:ln>
                <a:solidFill>
                  <a:schemeClr val="accent2">
                    <a:lumMod val="40000"/>
                    <a:lumOff val="60000"/>
                  </a:schemeClr>
                </a:solidFill>
                <a:latin typeface="Palatino Linotype" panose="02040502050505030304" pitchFamily="18" charset="0"/>
              </a:rPr>
              <a:t>De quoi avez-vous besoin pour être développeur web ?</a:t>
            </a:r>
            <a:br>
              <a:rPr lang="en-US" sz="4400" b="1" i="1" dirty="0">
                <a:ln w="22225">
                  <a:solidFill>
                    <a:schemeClr val="accent2"/>
                  </a:solidFill>
                  <a:prstDash val="solid"/>
                </a:ln>
                <a:solidFill>
                  <a:schemeClr val="accent2">
                    <a:lumMod val="40000"/>
                    <a:lumOff val="60000"/>
                  </a:schemeClr>
                </a:solidFill>
                <a:latin typeface="Palatino Linotype" panose="02040502050505030304" pitchFamily="18" charset="0"/>
              </a:rPr>
            </a:br>
            <a:endParaRPr lang="en-US" sz="4400" i="1" dirty="0">
              <a:latin typeface="Palatino Linotype" panose="02040502050505030304" pitchFamily="18" charset="0"/>
            </a:endParaRPr>
          </a:p>
        </p:txBody>
      </p:sp>
      <p:sp>
        <p:nvSpPr>
          <p:cNvPr id="3" name="Espace réservé du contenu 2">
            <a:extLst>
              <a:ext uri="{FF2B5EF4-FFF2-40B4-BE49-F238E27FC236}">
                <a16:creationId xmlns:a16="http://schemas.microsoft.com/office/drawing/2014/main" id="{BB6AA5E1-28DA-B2B9-3D8D-0854B663B167}"/>
              </a:ext>
            </a:extLst>
          </p:cNvPr>
          <p:cNvSpPr>
            <a:spLocks noGrp="1"/>
          </p:cNvSpPr>
          <p:nvPr>
            <p:ph idx="1"/>
          </p:nvPr>
        </p:nvSpPr>
        <p:spPr>
          <a:xfrm>
            <a:off x="2707826" y="2052917"/>
            <a:ext cx="8596668" cy="3880773"/>
          </a:xfrm>
        </p:spPr>
        <p:txBody>
          <a:bodyPr/>
          <a:lstStyle/>
          <a:p>
            <a:pPr>
              <a:buClrTx/>
              <a:buFont typeface="Wingdings" panose="05000000000000000000" pitchFamily="2" charset="2"/>
              <a:buChar char="v"/>
            </a:pPr>
            <a:r>
              <a:rPr lang="fr-FR" sz="3200" b="1" dirty="0"/>
              <a:t>Les besoins sont :</a:t>
            </a:r>
          </a:p>
          <a:p>
            <a:pPr>
              <a:buClrTx/>
              <a:buFont typeface="Wingdings" panose="05000000000000000000" pitchFamily="2" charset="2"/>
              <a:buChar char="Ø"/>
            </a:pPr>
            <a:r>
              <a:rPr lang="fr-FR" dirty="0">
                <a:solidFill>
                  <a:schemeClr val="tx1"/>
                </a:solidFill>
              </a:rPr>
              <a:t>Il nécessite principalement la maîtrise de ces trois langages : HTML, CSS et JavaScript.</a:t>
            </a:r>
          </a:p>
          <a:p>
            <a:pPr>
              <a:buClrTx/>
              <a:buFont typeface="Wingdings" panose="05000000000000000000" pitchFamily="2" charset="2"/>
              <a:buChar char="Ø"/>
            </a:pPr>
            <a:r>
              <a:rPr lang="fr-FR" b="0" i="0" dirty="0">
                <a:solidFill>
                  <a:srgbClr val="000000"/>
                </a:solidFill>
                <a:effectLst/>
                <a:latin typeface="Roboto" panose="02000000000000000000" pitchFamily="2" charset="0"/>
              </a:rPr>
              <a:t>ces trois piliers font fonctionner un site Web, en définissant le contenu à afficher (HTML), en indiquant à un navigateur comment afficher ce contenu (CSS) et en rendant le contenu interactif (JavaScript).</a:t>
            </a:r>
          </a:p>
          <a:p>
            <a:endParaRPr lang="fr-FR" b="0" i="0" dirty="0">
              <a:solidFill>
                <a:srgbClr val="000000"/>
              </a:solidFill>
              <a:effectLst/>
              <a:latin typeface="Roboto" panose="02000000000000000000" pitchFamily="2" charset="0"/>
            </a:endParaRPr>
          </a:p>
          <a:p>
            <a:endParaRPr lang="en-US" dirty="0"/>
          </a:p>
        </p:txBody>
      </p:sp>
      <p:pic>
        <p:nvPicPr>
          <p:cNvPr id="5" name="Image 4">
            <a:extLst>
              <a:ext uri="{FF2B5EF4-FFF2-40B4-BE49-F238E27FC236}">
                <a16:creationId xmlns:a16="http://schemas.microsoft.com/office/drawing/2014/main" id="{61B7F2AA-46A6-51CE-8D98-2DB4B53FD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2917"/>
            <a:ext cx="2618049" cy="2501153"/>
          </a:xfrm>
          <a:prstGeom prst="rect">
            <a:avLst/>
          </a:prstGeom>
        </p:spPr>
      </p:pic>
    </p:spTree>
    <p:extLst>
      <p:ext uri="{BB962C8B-B14F-4D97-AF65-F5344CB8AC3E}">
        <p14:creationId xmlns:p14="http://schemas.microsoft.com/office/powerpoint/2010/main" val="24007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8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64E6BD-71FD-458B-E443-4119D3602FB7}"/>
              </a:ext>
            </a:extLst>
          </p:cNvPr>
          <p:cNvSpPr>
            <a:spLocks noGrp="1"/>
          </p:cNvSpPr>
          <p:nvPr>
            <p:ph type="title"/>
          </p:nvPr>
        </p:nvSpPr>
        <p:spPr>
          <a:xfrm>
            <a:off x="1044887" y="0"/>
            <a:ext cx="8596668" cy="1320800"/>
          </a:xfrm>
        </p:spPr>
        <p:txBody>
          <a:bodyPr>
            <a:normAutofit fontScale="90000"/>
          </a:bodyPr>
          <a:lstStyle/>
          <a:p>
            <a:r>
              <a:rPr lang="fr-FR" b="1" i="1" dirty="0">
                <a:ln w="22225">
                  <a:solidFill>
                    <a:schemeClr val="accent2"/>
                  </a:solidFill>
                  <a:prstDash val="solid"/>
                </a:ln>
                <a:solidFill>
                  <a:schemeClr val="accent2">
                    <a:lumMod val="40000"/>
                    <a:lumOff val="60000"/>
                  </a:schemeClr>
                </a:solidFill>
                <a:latin typeface="Palatino Linotype" panose="02040502050505030304" pitchFamily="18" charset="0"/>
              </a:rPr>
              <a:t>Pourquoi avez-vous choisi d'apprendre le développement web ?</a:t>
            </a:r>
            <a:br>
              <a:rPr lang="en-US" b="1" i="1" dirty="0">
                <a:ln w="22225">
                  <a:solidFill>
                    <a:schemeClr val="accent2"/>
                  </a:solidFill>
                  <a:prstDash val="solid"/>
                </a:ln>
                <a:solidFill>
                  <a:schemeClr val="accent2">
                    <a:lumMod val="40000"/>
                    <a:lumOff val="60000"/>
                  </a:schemeClr>
                </a:solidFill>
              </a:rPr>
            </a:br>
            <a:endParaRPr lang="en-US" i="1" dirty="0"/>
          </a:p>
        </p:txBody>
      </p:sp>
      <p:sp>
        <p:nvSpPr>
          <p:cNvPr id="3" name="Espace réservé du contenu 2">
            <a:extLst>
              <a:ext uri="{FF2B5EF4-FFF2-40B4-BE49-F238E27FC236}">
                <a16:creationId xmlns:a16="http://schemas.microsoft.com/office/drawing/2014/main" id="{10B31CA4-875F-7D17-1179-905CE25ED892}"/>
              </a:ext>
            </a:extLst>
          </p:cNvPr>
          <p:cNvSpPr>
            <a:spLocks noGrp="1"/>
          </p:cNvSpPr>
          <p:nvPr>
            <p:ph idx="1"/>
          </p:nvPr>
        </p:nvSpPr>
        <p:spPr/>
        <p:txBody>
          <a:bodyPr/>
          <a:lstStyle/>
          <a:p>
            <a:pPr>
              <a:buClrTx/>
              <a:buFont typeface="Wingdings" panose="05000000000000000000" pitchFamily="2" charset="2"/>
              <a:buChar char="v"/>
            </a:pPr>
            <a:r>
              <a:rPr lang="fr-FR" sz="3200" i="0" dirty="0">
                <a:ln w="0"/>
                <a:solidFill>
                  <a:schemeClr val="tx1"/>
                </a:solidFill>
                <a:effectLst>
                  <a:outerShdw blurRad="38100" dist="19050" dir="2700000" algn="tl" rotWithShape="0">
                    <a:schemeClr val="dk1">
                      <a:alpha val="40000"/>
                    </a:schemeClr>
                  </a:outerShdw>
                </a:effectLst>
                <a:latin typeface="+mj-lt"/>
                <a:ea typeface="Roboto" panose="02000000000000000000" pitchFamily="2" charset="0"/>
              </a:rPr>
              <a:t>Je choisi d'apprendre le développement web :</a:t>
            </a:r>
            <a:endParaRPr lang="fr-FR" sz="3200" b="0" i="0" dirty="0">
              <a:solidFill>
                <a:schemeClr val="tx1"/>
              </a:solidFill>
              <a:effectLst/>
              <a:latin typeface="Roboto" panose="02000000000000000000" pitchFamily="2" charset="0"/>
              <a:ea typeface="Roboto" panose="02000000000000000000" pitchFamily="2" charset="0"/>
            </a:endParaRPr>
          </a:p>
          <a:p>
            <a:pPr marL="0" indent="0">
              <a:buClrTx/>
              <a:buNone/>
            </a:pPr>
            <a:r>
              <a:rPr lang="fr-FR" b="0" i="0" dirty="0">
                <a:solidFill>
                  <a:schemeClr val="tx1"/>
                </a:solidFill>
                <a:effectLst/>
                <a:latin typeface="Roboto" panose="02000000000000000000" pitchFamily="2" charset="0"/>
              </a:rPr>
              <a:t>Même s’il ne convient pas à tout le monde, le développement web présente une faible barrière à l’entrée et constitue l’un des emplois les plus accessibles. Malgré cela, il est raisonnablement bien rémunéré et les développeurs web sont toujours très demandés.</a:t>
            </a:r>
          </a:p>
          <a:p>
            <a:pPr marL="0" indent="0">
              <a:buClrTx/>
              <a:buNone/>
            </a:pPr>
            <a:r>
              <a:rPr lang="fr-FR" dirty="0">
                <a:solidFill>
                  <a:schemeClr val="tx1"/>
                </a:solidFill>
              </a:rPr>
              <a:t>Cela ne veut pas dire que le travail n’est pas souvent difficile, mais les principes de base sont très rapidement autodidactes.</a:t>
            </a:r>
            <a:endParaRPr lang="en-US" dirty="0">
              <a:solidFill>
                <a:schemeClr val="tx1"/>
              </a:solidFill>
            </a:endParaRPr>
          </a:p>
        </p:txBody>
      </p:sp>
    </p:spTree>
    <p:extLst>
      <p:ext uri="{BB962C8B-B14F-4D97-AF65-F5344CB8AC3E}">
        <p14:creationId xmlns:p14="http://schemas.microsoft.com/office/powerpoint/2010/main" val="32210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ice finish for your presentationmerci pour votre attention">
            <a:hlinkClick r:id="" action="ppaction://media"/>
            <a:extLst>
              <a:ext uri="{FF2B5EF4-FFF2-40B4-BE49-F238E27FC236}">
                <a16:creationId xmlns:a16="http://schemas.microsoft.com/office/drawing/2014/main" id="{1D696ECD-A425-529A-462C-7AC704CD5E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7033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4"/>
                </p:tgtEl>
              </p:cMediaNode>
            </p:video>
          </p:childTnLst>
        </p:cTn>
      </p:par>
    </p:tnLst>
  </p:timing>
</p:sld>
</file>

<file path=ppt/theme/theme1.xml><?xml version="1.0" encoding="utf-8"?>
<a:theme xmlns:a="http://schemas.openxmlformats.org/drawingml/2006/main" name="Facette">
  <a:themeElements>
    <a:clrScheme name="Personnalisé 3">
      <a:dk1>
        <a:sysClr val="windowText" lastClr="000000"/>
      </a:dk1>
      <a:lt1>
        <a:sysClr val="window" lastClr="FFFFFF"/>
      </a:lt1>
      <a:dk2>
        <a:srgbClr val="2C3C43"/>
      </a:dk2>
      <a:lt2>
        <a:srgbClr val="EBEBEB"/>
      </a:lt2>
      <a:accent1>
        <a:srgbClr val="00B0F0"/>
      </a:accent1>
      <a:accent2>
        <a:srgbClr val="00B0F0"/>
      </a:accent2>
      <a:accent3>
        <a:srgbClr val="0070C0"/>
      </a:accent3>
      <a:accent4>
        <a:srgbClr val="00B0F0"/>
      </a:accent4>
      <a:accent5>
        <a:srgbClr val="0070C0"/>
      </a:accent5>
      <a:accent6>
        <a:srgbClr val="00B0F0"/>
      </a:accent6>
      <a:hlink>
        <a:srgbClr val="0070C0"/>
      </a:hlink>
      <a:folHlink>
        <a:srgbClr val="00B0F0"/>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125</TotalTime>
  <Words>258</Words>
  <Application>Microsoft Office PowerPoint</Application>
  <PresentationFormat>Grand écran</PresentationFormat>
  <Paragraphs>24</Paragraphs>
  <Slides>6</Slides>
  <Notes>0</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vt:i4>
      </vt:variant>
    </vt:vector>
  </HeadingPairs>
  <TitlesOfParts>
    <vt:vector size="17" baseType="lpstr">
      <vt:lpstr>Algerian</vt:lpstr>
      <vt:lpstr>Arial</vt:lpstr>
      <vt:lpstr>Calibri</vt:lpstr>
      <vt:lpstr>inherit</vt:lpstr>
      <vt:lpstr>Palatino Linotype</vt:lpstr>
      <vt:lpstr>Roboto</vt:lpstr>
      <vt:lpstr>Trebuchet MS</vt:lpstr>
      <vt:lpstr>Whitney</vt:lpstr>
      <vt:lpstr>Wingdings</vt:lpstr>
      <vt:lpstr>Wingdings 3</vt:lpstr>
      <vt:lpstr>Facette</vt:lpstr>
      <vt:lpstr>Présentation PowerPoint</vt:lpstr>
      <vt:lpstr>plan</vt:lpstr>
      <vt:lpstr>Comment fonctionne le web ? </vt:lpstr>
      <vt:lpstr>De quoi avez-vous besoin pour être développeur web ? </vt:lpstr>
      <vt:lpstr>Pourquoi avez-vous choisi d'apprendre le développement web ?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ibrahim ayedi</dc:creator>
  <cp:lastModifiedBy>ibrahim ayedi</cp:lastModifiedBy>
  <cp:revision>18</cp:revision>
  <dcterms:created xsi:type="dcterms:W3CDTF">2022-07-02T15:19:44Z</dcterms:created>
  <dcterms:modified xsi:type="dcterms:W3CDTF">2022-07-03T11:15:09Z</dcterms:modified>
</cp:coreProperties>
</file>